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90" d="100"/>
          <a:sy n="90" d="100"/>
        </p:scale>
        <p:origin x="-3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3A240-D43A-4A10-8779-7BDD08AA23A0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653F5-EE4F-42B4-A1B8-9514052C1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6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823004D-9C2D-415C-90B7-F5DF30FF4B2D}" type="datetimeFigureOut">
              <a:rPr lang="en-US" smtClean="0"/>
              <a:pPr/>
              <a:t>8/7/2015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Image 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GSP 216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Pre-Processed Landsat Data Products</a:t>
            </a:r>
          </a:p>
          <a:p>
            <a:r>
              <a:rPr lang="en-US" dirty="0" smtClean="0"/>
              <a:t>Land Surface Reflectance Products</a:t>
            </a:r>
          </a:p>
          <a:p>
            <a:pPr lvl="1"/>
            <a:r>
              <a:rPr lang="en-US" dirty="0" smtClean="0"/>
              <a:t>Available through EarthExplorer for most Landsat 4-8 scenes</a:t>
            </a:r>
          </a:p>
          <a:p>
            <a:pPr lvl="1"/>
            <a:r>
              <a:rPr lang="en-US" dirty="0" smtClean="0"/>
              <a:t>Radiometric and atmospheric correction have already been applied</a:t>
            </a:r>
          </a:p>
          <a:p>
            <a:r>
              <a:rPr lang="en-US" sz="2800" dirty="0" smtClean="0"/>
              <a:t>Additional products available through the Earth </a:t>
            </a:r>
            <a:r>
              <a:rPr lang="en-US" sz="2800" dirty="0"/>
              <a:t>Resources Observation and Science (EROS) </a:t>
            </a:r>
            <a:endParaRPr lang="en-US" sz="2800" dirty="0" smtClean="0"/>
          </a:p>
          <a:p>
            <a:pPr lvl="1"/>
            <a:r>
              <a:rPr lang="en-US" dirty="0" smtClean="0"/>
              <a:t>Top-of-Atmosphere </a:t>
            </a:r>
            <a:r>
              <a:rPr lang="en-US" dirty="0"/>
              <a:t>(TOA) </a:t>
            </a:r>
            <a:r>
              <a:rPr lang="en-US" dirty="0" smtClean="0"/>
              <a:t>radiance</a:t>
            </a:r>
          </a:p>
          <a:p>
            <a:pPr lvl="1"/>
            <a:r>
              <a:rPr lang="en-US" dirty="0"/>
              <a:t>Top-of-Atmosphere (TOA) reflectance </a:t>
            </a:r>
          </a:p>
          <a:p>
            <a:pPr lvl="1"/>
            <a:endParaRPr lang="en-US" dirty="0"/>
          </a:p>
          <a:p>
            <a:pPr lvl="1"/>
            <a:endParaRPr lang="en-US" sz="2500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Noise Removal</a:t>
            </a:r>
          </a:p>
          <a:p>
            <a:pPr lvl="1"/>
            <a:r>
              <a:rPr lang="en-US" dirty="0" smtClean="0"/>
              <a:t>Remove unwanted noise from images</a:t>
            </a:r>
          </a:p>
          <a:p>
            <a:pPr lvl="1"/>
            <a:r>
              <a:rPr lang="en-US" dirty="0" smtClean="0"/>
              <a:t>Destriping</a:t>
            </a:r>
          </a:p>
          <a:p>
            <a:pPr lvl="1"/>
            <a:r>
              <a:rPr lang="en-US" dirty="0" smtClean="0"/>
              <a:t>Random Noise</a:t>
            </a:r>
            <a:endParaRPr lang="en-US" dirty="0"/>
          </a:p>
        </p:txBody>
      </p:sp>
      <p:pic>
        <p:nvPicPr>
          <p:cNvPr id="1026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3600956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4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Stretching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057400"/>
            <a:ext cx="8153400" cy="403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monitors have a range of brightness that they use to display images (0 to 255)</a:t>
            </a:r>
          </a:p>
          <a:p>
            <a:pPr>
              <a:defRPr/>
            </a:pPr>
            <a:r>
              <a:rPr lang="en-US" dirty="0" smtClean="0"/>
              <a:t>Unprocessed images often don’t use the full range </a:t>
            </a:r>
          </a:p>
          <a:p>
            <a:pPr>
              <a:defRPr/>
            </a:pPr>
            <a:r>
              <a:rPr lang="en-US" dirty="0" smtClean="0"/>
              <a:t>Contrast stretching improves the contrast of the image by “stretching” </a:t>
            </a:r>
            <a:r>
              <a:rPr lang="en-US" dirty="0"/>
              <a:t>the Pixel </a:t>
            </a:r>
            <a:r>
              <a:rPr lang="en-US" dirty="0" smtClean="0"/>
              <a:t>Values (DNs) to take advantage of the full range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 Stretching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399" y="1600200"/>
            <a:ext cx="6522723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Low Contrast                           Better Contrast</a:t>
            </a:r>
          </a:p>
          <a:p>
            <a:pPr>
              <a:buNone/>
            </a:pPr>
            <a:r>
              <a:rPr lang="en-US" sz="2000" dirty="0" smtClean="0"/>
              <a:t>“No Stretch”                                                            “Stretched”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94" y="2594091"/>
            <a:ext cx="3296280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675" y="2594091"/>
            <a:ext cx="3211419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 Stretching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399" y="1600200"/>
            <a:ext cx="6522723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Low Contrast                           Better Contrast</a:t>
            </a:r>
          </a:p>
          <a:p>
            <a:pPr>
              <a:buNone/>
            </a:pPr>
            <a:r>
              <a:rPr lang="en-US" sz="2000" dirty="0" smtClean="0"/>
              <a:t>“No Stretch”                                                            “Stretched”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7" y="2895600"/>
            <a:ext cx="3132392" cy="2667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3"/>
          <a:srcRect t="-1" b="2857"/>
          <a:stretch/>
        </p:blipFill>
        <p:spPr>
          <a:xfrm>
            <a:off x="5029200" y="2895600"/>
            <a:ext cx="313848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4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Spatial Filtering is done to emphasize or deemphasize certain features depending on the spatial frequency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Spatial frequency refers to the “roughness” of the tonal variation in the image</a:t>
            </a:r>
            <a:endParaRPr lang="en-US" dirty="0"/>
          </a:p>
          <a:p>
            <a:r>
              <a:rPr lang="en-US" dirty="0" smtClean="0"/>
              <a:t>Filters can be used to sharpen or emphasize the edges in an image or to smooth an image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           Low                                   High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24" y="2200275"/>
            <a:ext cx="78867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973" y="2107061"/>
            <a:ext cx="3818779" cy="3756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Pass Filters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3600"/>
            <a:ext cx="3814763" cy="3752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973" y="2113403"/>
            <a:ext cx="3802068" cy="37521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6019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99682" y="5915619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 Pass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5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Pass Filter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3814763" cy="3752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019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133599"/>
            <a:ext cx="3795680" cy="37521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597595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 Pass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 Sharpening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3600"/>
            <a:ext cx="3581400" cy="3726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125179"/>
            <a:ext cx="3429000" cy="37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Pre-Processing</a:t>
            </a:r>
            <a:r>
              <a:rPr lang="en-US" dirty="0" smtClean="0"/>
              <a:t> – Correcting for radiometric and geometric errors in data </a:t>
            </a:r>
          </a:p>
          <a:p>
            <a:pPr lvl="1"/>
            <a:r>
              <a:rPr lang="en-US" dirty="0" smtClean="0"/>
              <a:t>Image Rectification and Restoration</a:t>
            </a:r>
          </a:p>
          <a:p>
            <a:pPr lvl="1"/>
            <a:r>
              <a:rPr lang="en-US" dirty="0" smtClean="0"/>
              <a:t>Radiometric corrections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b="1" dirty="0" smtClean="0"/>
              <a:t>Image Enhancements </a:t>
            </a:r>
            <a:r>
              <a:rPr lang="en-US" dirty="0" smtClean="0"/>
              <a:t>– Enhancing images so they are better suited for visual interpretation</a:t>
            </a:r>
          </a:p>
          <a:p>
            <a:pPr lvl="1"/>
            <a:r>
              <a:rPr lang="en-US" dirty="0" smtClean="0"/>
              <a:t>Radiometric Enhancements</a:t>
            </a:r>
          </a:p>
          <a:p>
            <a:pPr lvl="1"/>
            <a:r>
              <a:rPr lang="en-US" dirty="0" smtClean="0"/>
              <a:t>Spatial Enhancements</a:t>
            </a:r>
          </a:p>
          <a:p>
            <a:pPr lvl="1"/>
            <a:r>
              <a:rPr lang="en-US" dirty="0" smtClean="0"/>
              <a:t>Spectral Enhancements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Pre-processing includes the initial processing of raw image data to correct for distortions/errors or to eliminate noise present in the data.</a:t>
            </a:r>
          </a:p>
          <a:p>
            <a:pPr marL="0" indent="0">
              <a:buNone/>
            </a:pPr>
            <a:endParaRPr lang="en-US" sz="3200" dirty="0" smtClean="0"/>
          </a:p>
          <a:p>
            <a:pPr lvl="1"/>
            <a:r>
              <a:rPr lang="en-US" sz="2800" dirty="0" smtClean="0"/>
              <a:t>Geometric Correction</a:t>
            </a:r>
          </a:p>
          <a:p>
            <a:pPr lvl="1"/>
            <a:r>
              <a:rPr lang="en-US" sz="2800" dirty="0" smtClean="0"/>
              <a:t>Radiometric </a:t>
            </a:r>
            <a:r>
              <a:rPr lang="en-US" sz="2800" dirty="0"/>
              <a:t>Correction &amp; Calibration</a:t>
            </a:r>
            <a:endParaRPr lang="en-US" sz="2800" dirty="0" smtClean="0"/>
          </a:p>
          <a:p>
            <a:pPr lvl="1"/>
            <a:r>
              <a:rPr lang="en-US" sz="2800" dirty="0" smtClean="0"/>
              <a:t>Noise Removal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09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100" dirty="0"/>
              <a:t>G</a:t>
            </a:r>
            <a:r>
              <a:rPr lang="en-US" sz="3100" dirty="0" smtClean="0"/>
              <a:t>eometric Correction</a:t>
            </a:r>
          </a:p>
          <a:p>
            <a:pPr lvl="1"/>
            <a:r>
              <a:rPr lang="en-US" sz="2800" b="1" dirty="0" smtClean="0"/>
              <a:t>Systematic Distortions </a:t>
            </a:r>
            <a:r>
              <a:rPr lang="en-US" sz="2800" dirty="0"/>
              <a:t>occur due </a:t>
            </a:r>
            <a:r>
              <a:rPr lang="en-US" sz="2800" dirty="0" smtClean="0"/>
              <a:t>to the </a:t>
            </a:r>
            <a:r>
              <a:rPr lang="en-US" sz="2800" dirty="0"/>
              <a:t>effects of the Earth’s rotation and camera </a:t>
            </a:r>
            <a:r>
              <a:rPr lang="en-US" sz="2800" dirty="0" smtClean="0"/>
              <a:t>angles etc. These can be easily corrected as they are predictable</a:t>
            </a:r>
          </a:p>
          <a:p>
            <a:pPr lvl="1"/>
            <a:r>
              <a:rPr lang="en-US" sz="2800" b="1" dirty="0" smtClean="0"/>
              <a:t>Random Distortions </a:t>
            </a:r>
            <a:r>
              <a:rPr lang="en-US" sz="2800" dirty="0" smtClean="0"/>
              <a:t>occur due to changing terrain (relief displacement) and variations including  sensor altitude</a:t>
            </a:r>
          </a:p>
          <a:p>
            <a:pPr lvl="2"/>
            <a:r>
              <a:rPr lang="en-US" sz="2500" dirty="0" smtClean="0"/>
              <a:t>DEMs and Ground control points (GCPs) used to correct for random distortion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5092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Radiometric Correction</a:t>
            </a:r>
          </a:p>
          <a:p>
            <a:r>
              <a:rPr lang="en-US" sz="2800" dirty="0" smtClean="0"/>
              <a:t>Radiometric correction is done to reduce or correct errors in the digital numbers of images.</a:t>
            </a:r>
          </a:p>
          <a:p>
            <a:r>
              <a:rPr lang="en-US" sz="2800" dirty="0" smtClean="0"/>
              <a:t>Done to improve interpretability and analysis of images and to standardize images.</a:t>
            </a:r>
          </a:p>
          <a:p>
            <a:r>
              <a:rPr lang="en-US" sz="2800" dirty="0" smtClean="0"/>
              <a:t>Particularly useful when comparing scenes over a period of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Radiometric Correction</a:t>
            </a:r>
          </a:p>
          <a:p>
            <a:r>
              <a:rPr lang="en-US" sz="2800" dirty="0" smtClean="0"/>
              <a:t>Radiance measured by a sensor can vary depending the </a:t>
            </a:r>
            <a:r>
              <a:rPr lang="en-US" sz="2800" dirty="0"/>
              <a:t>distance between the Earth and the sun and the altitude of the sun above the horizon at a given location, time of day, and time of year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/>
              <a:t>Atmospheric Correction </a:t>
            </a:r>
            <a:r>
              <a:rPr lang="en-US" sz="2800" dirty="0" smtClean="0"/>
              <a:t>to compensate for atmospheric scattering in the image. Improves image contrast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914400"/>
          </a:xfrm>
        </p:spPr>
        <p:txBody>
          <a:bodyPr>
            <a:noAutofit/>
          </a:bodyPr>
          <a:lstStyle/>
          <a:p>
            <a:r>
              <a:rPr lang="en-US" sz="2400" dirty="0">
                <a:cs typeface="Lucida Sans" pitchFamily="34" charset="0"/>
              </a:rPr>
              <a:t>The value recorded at a given pixel includes not only the reflected radiation from the surface, but the radiation scattered and emitted by the atmosphere as </a:t>
            </a:r>
            <a:r>
              <a:rPr lang="en-US" sz="2400" dirty="0" smtClean="0">
                <a:cs typeface="Lucida Sans" pitchFamily="34" charset="0"/>
              </a:rPr>
              <a:t>well</a:t>
            </a:r>
            <a:endParaRPr lang="en-US" sz="2400" dirty="0">
              <a:cs typeface="Lucida Sans" pitchFamily="34" charset="0"/>
            </a:endParaRP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95600"/>
            <a:ext cx="612237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3993" y="1576597"/>
            <a:ext cx="2515836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3963" y="1497847"/>
            <a:ext cx="195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DN (raw value from the sensor)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521911" y="2702589"/>
            <a:ext cx="1468693" cy="762000"/>
            <a:chOff x="2940767" y="2265487"/>
            <a:chExt cx="1468693" cy="762000"/>
          </a:xfrm>
        </p:grpSpPr>
        <p:sp>
          <p:nvSpPr>
            <p:cNvPr id="5" name="Rectangle 4"/>
            <p:cNvSpPr/>
            <p:nvPr/>
          </p:nvSpPr>
          <p:spPr>
            <a:xfrm>
              <a:off x="2940767" y="2265487"/>
              <a:ext cx="1468693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84813" y="2328066"/>
              <a:ext cx="1380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At-sensor radiance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46545" y="4146156"/>
            <a:ext cx="1855332" cy="830997"/>
            <a:chOff x="3428643" y="3729307"/>
            <a:chExt cx="1855332" cy="830997"/>
          </a:xfrm>
        </p:grpSpPr>
        <p:sp>
          <p:nvSpPr>
            <p:cNvPr id="6" name="Rectangle 5"/>
            <p:cNvSpPr/>
            <p:nvPr/>
          </p:nvSpPr>
          <p:spPr>
            <a:xfrm>
              <a:off x="3487383" y="3770531"/>
              <a:ext cx="1737852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8643" y="3729307"/>
              <a:ext cx="18553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Top of the Atmosphere (TOA) Reflectance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11182" y="5870018"/>
            <a:ext cx="1575618" cy="762000"/>
            <a:chOff x="4949932" y="5488880"/>
            <a:chExt cx="1575618" cy="762000"/>
          </a:xfrm>
        </p:grpSpPr>
        <p:sp>
          <p:nvSpPr>
            <p:cNvPr id="7" name="Rectangle 6"/>
            <p:cNvSpPr/>
            <p:nvPr/>
          </p:nvSpPr>
          <p:spPr>
            <a:xfrm>
              <a:off x="4949932" y="5488880"/>
              <a:ext cx="1575618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92944" y="5546714"/>
              <a:ext cx="1450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Surface Reflectance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5124" y="2501928"/>
            <a:ext cx="3023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Convert DNs to radiance based on the rescaling </a:t>
            </a:r>
            <a:r>
              <a:rPr lang="en-US" i="1" dirty="0"/>
              <a:t>factors provided in the metadata </a:t>
            </a:r>
            <a:r>
              <a:rPr lang="en-US" i="1" dirty="0" smtClean="0"/>
              <a:t>file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895553" y="3899027"/>
            <a:ext cx="342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Requires additional information:</a:t>
            </a:r>
          </a:p>
          <a:p>
            <a:r>
              <a:rPr lang="en-US" i="1" dirty="0" smtClean="0"/>
              <a:t>Earth-sun distance, Solar zenith angle, exoatmospheric irradiance.  Often found in metadata. 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763810" y="563549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Requires knowledge of atmospheric conditions and aerosol properties at the time the image was acquired</a:t>
            </a:r>
          </a:p>
        </p:txBody>
      </p:sp>
      <p:sp>
        <p:nvSpPr>
          <p:cNvPr id="25" name="Curved Right Arrow 24"/>
          <p:cNvSpPr/>
          <p:nvPr/>
        </p:nvSpPr>
        <p:spPr>
          <a:xfrm rot="20077928">
            <a:off x="3598479" y="2231740"/>
            <a:ext cx="546919" cy="1177462"/>
          </a:xfrm>
          <a:prstGeom prst="curvedRightArrow">
            <a:avLst>
              <a:gd name="adj1" fmla="val 25000"/>
              <a:gd name="adj2" fmla="val 82619"/>
              <a:gd name="adj3" fmla="val 25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 rot="20077928">
            <a:off x="4632506" y="3639608"/>
            <a:ext cx="546919" cy="1177462"/>
          </a:xfrm>
          <a:prstGeom prst="curvedRightArrow">
            <a:avLst>
              <a:gd name="adj1" fmla="val 25000"/>
              <a:gd name="adj2" fmla="val 82619"/>
              <a:gd name="adj3" fmla="val 25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 rot="20077928">
            <a:off x="6316147" y="5159746"/>
            <a:ext cx="546919" cy="1177462"/>
          </a:xfrm>
          <a:prstGeom prst="curvedRightArrow">
            <a:avLst>
              <a:gd name="adj1" fmla="val 25000"/>
              <a:gd name="adj2" fmla="val 82619"/>
              <a:gd name="adj3" fmla="val 25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47854" y="256828"/>
            <a:ext cx="8153400" cy="990600"/>
          </a:xfrm>
        </p:spPr>
        <p:txBody>
          <a:bodyPr/>
          <a:lstStyle/>
          <a:p>
            <a:r>
              <a:rPr lang="en-US" dirty="0" smtClean="0"/>
              <a:t>Radiometric Correction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53963" y="1497847"/>
            <a:ext cx="195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DN (raw value from the sensor)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47854" y="256828"/>
            <a:ext cx="8153400" cy="990600"/>
          </a:xfrm>
        </p:spPr>
        <p:txBody>
          <a:bodyPr/>
          <a:lstStyle/>
          <a:p>
            <a:r>
              <a:rPr lang="en-US" dirty="0" smtClean="0"/>
              <a:t>Radiometric Correction Process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3735" y="1566859"/>
            <a:ext cx="831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Most image processing software packages have radiometric and atmospheric correction tools  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151" y="2413647"/>
            <a:ext cx="3855678" cy="3931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85" y="2385072"/>
            <a:ext cx="3992093" cy="39591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1687" y="6344211"/>
            <a:ext cx="831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Landsat 8 Image Before (left) and After Correction (right)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61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3308</TotalTime>
  <Words>576</Words>
  <Application>Microsoft Office PowerPoint</Application>
  <PresentationFormat>On-screen Show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Digital Image Processing</vt:lpstr>
      <vt:lpstr>Digital Image Processing</vt:lpstr>
      <vt:lpstr>Pre-Processing</vt:lpstr>
      <vt:lpstr>Pre-Processing</vt:lpstr>
      <vt:lpstr>Pre-Processing</vt:lpstr>
      <vt:lpstr>Pre-Processing</vt:lpstr>
      <vt:lpstr>Pre-Processing</vt:lpstr>
      <vt:lpstr>Radiometric Correction Process</vt:lpstr>
      <vt:lpstr>Radiometric Correction Process</vt:lpstr>
      <vt:lpstr>Pre-Processing</vt:lpstr>
      <vt:lpstr>Pre-Processing</vt:lpstr>
      <vt:lpstr>Contrast Stretching</vt:lpstr>
      <vt:lpstr>Contrast Stretching</vt:lpstr>
      <vt:lpstr>Contrast Stretching</vt:lpstr>
      <vt:lpstr>Spatial Filtering</vt:lpstr>
      <vt:lpstr>Spatial Frequency</vt:lpstr>
      <vt:lpstr>Low Pass Filters</vt:lpstr>
      <vt:lpstr>High Pass Filter</vt:lpstr>
      <vt:lpstr>Pan Sharpening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skh28</dc:creator>
  <cp:lastModifiedBy>jg2345</cp:lastModifiedBy>
  <cp:revision>216</cp:revision>
  <dcterms:created xsi:type="dcterms:W3CDTF">2014-05-22T15:46:18Z</dcterms:created>
  <dcterms:modified xsi:type="dcterms:W3CDTF">2015-08-07T19:05:45Z</dcterms:modified>
</cp:coreProperties>
</file>